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Average" panose="020B0604020202020204" charset="0"/>
      <p:regular r:id="rId9"/>
    </p:embeddedFont>
    <p:embeddedFont>
      <p:font typeface="Georgia" panose="02040502050405020303" pitchFamily="18" charset="0"/>
      <p:regular r:id="rId10"/>
      <p:bold r:id="rId11"/>
      <p:italic r:id="rId12"/>
      <p:boldItalic r:id="rId13"/>
    </p:embeddedFont>
    <p:embeddedFont>
      <p:font typeface="Oswald" panose="00000500000000000000"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747775"/>
          </p15:clr>
        </p15:guide>
        <p15:guide id="2"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4E5307-CE3E-415E-964F-78BCC962E439}">
  <a:tblStyle styleId="{C04E5307-CE3E-415E-964F-78BCC962E4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816" y="48"/>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08c15b06b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08c15b06b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08c13b98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08c13b98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08c13b984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08c13b984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8c13b984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8c13b984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08c13b984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8c13b984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700557" y="5710754"/>
            <a:ext cx="887177" cy="211264"/>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342515" y="1981600"/>
            <a:ext cx="15603000" cy="3460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5" name="Google Shape;15;p2"/>
          <p:cNvSpPr txBox="1">
            <a:spLocks noGrp="1"/>
          </p:cNvSpPr>
          <p:nvPr>
            <p:ph type="subTitle" idx="1"/>
          </p:nvPr>
        </p:nvSpPr>
        <p:spPr>
          <a:xfrm>
            <a:off x="1342500" y="6349752"/>
            <a:ext cx="15603000" cy="158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 name="Google Shape;16;p2"/>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623400" y="2510550"/>
            <a:ext cx="17041200" cy="3781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1" name="Google Shape;51;p11"/>
          <p:cNvSpPr txBox="1">
            <a:spLocks noGrp="1"/>
          </p:cNvSpPr>
          <p:nvPr>
            <p:ph type="body" idx="1"/>
          </p:nvPr>
        </p:nvSpPr>
        <p:spPr>
          <a:xfrm>
            <a:off x="623400" y="645685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52" name="Google Shape;52;p11"/>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42500" y="4282500"/>
            <a:ext cx="15704400" cy="17220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9" name="Google Shape;19;p3"/>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2" name="Google Shape;22;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23" name="Google Shape;23;p4"/>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6" name="Google Shape;26;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7" name="Google Shape;27;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8" name="Google Shape;28;p5"/>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1" name="Google Shape;31;p6"/>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5" name="Google Shape;35;p7"/>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80500" y="1052700"/>
            <a:ext cx="12454200" cy="81816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a:endParaRPr/>
          </a:p>
        </p:txBody>
      </p:sp>
      <p:sp>
        <p:nvSpPr>
          <p:cNvPr id="38" name="Google Shape;38;p8"/>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9144000" y="0"/>
            <a:ext cx="9144000" cy="102870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10059350" y="8991000"/>
            <a:ext cx="9366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531000" y="2162800"/>
            <a:ext cx="8090400" cy="3420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43" name="Google Shape;43;p9"/>
          <p:cNvSpPr txBox="1">
            <a:spLocks noGrp="1"/>
          </p:cNvSpPr>
          <p:nvPr>
            <p:ph type="subTitle" idx="1"/>
          </p:nvPr>
        </p:nvSpPr>
        <p:spPr>
          <a:xfrm>
            <a:off x="531000" y="5690402"/>
            <a:ext cx="8090400" cy="2691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Clr>
                <a:schemeClr val="dk1"/>
              </a:buClr>
              <a:buSzPts val="4200"/>
              <a:buNone/>
              <a:defRPr sz="4200">
                <a:solidFill>
                  <a:schemeClr val="dk1"/>
                </a:solidFill>
              </a:defRPr>
            </a:lvl1pPr>
            <a:lvl2pPr lvl="1" algn="ctr">
              <a:lnSpc>
                <a:spcPct val="100000"/>
              </a:lnSpc>
              <a:spcBef>
                <a:spcPts val="0"/>
              </a:spcBef>
              <a:spcAft>
                <a:spcPts val="0"/>
              </a:spcAft>
              <a:buClr>
                <a:schemeClr val="dk1"/>
              </a:buClr>
              <a:buSzPts val="4200"/>
              <a:buNone/>
              <a:defRPr sz="4200">
                <a:solidFill>
                  <a:schemeClr val="dk1"/>
                </a:solidFill>
              </a:defRPr>
            </a:lvl2pPr>
            <a:lvl3pPr lvl="2" algn="ctr">
              <a:lnSpc>
                <a:spcPct val="100000"/>
              </a:lnSpc>
              <a:spcBef>
                <a:spcPts val="0"/>
              </a:spcBef>
              <a:spcAft>
                <a:spcPts val="0"/>
              </a:spcAft>
              <a:buClr>
                <a:schemeClr val="dk1"/>
              </a:buClr>
              <a:buSzPts val="4200"/>
              <a:buNone/>
              <a:defRPr sz="4200">
                <a:solidFill>
                  <a:schemeClr val="dk1"/>
                </a:solidFill>
              </a:defRPr>
            </a:lvl3pPr>
            <a:lvl4pPr lvl="3" algn="ctr">
              <a:lnSpc>
                <a:spcPct val="100000"/>
              </a:lnSpc>
              <a:spcBef>
                <a:spcPts val="0"/>
              </a:spcBef>
              <a:spcAft>
                <a:spcPts val="0"/>
              </a:spcAft>
              <a:buClr>
                <a:schemeClr val="dk1"/>
              </a:buClr>
              <a:buSzPts val="4200"/>
              <a:buNone/>
              <a:defRPr sz="4200">
                <a:solidFill>
                  <a:schemeClr val="dk1"/>
                </a:solidFill>
              </a:defRPr>
            </a:lvl4pPr>
            <a:lvl5pPr lvl="4" algn="ctr">
              <a:lnSpc>
                <a:spcPct val="100000"/>
              </a:lnSpc>
              <a:spcBef>
                <a:spcPts val="0"/>
              </a:spcBef>
              <a:spcAft>
                <a:spcPts val="0"/>
              </a:spcAft>
              <a:buClr>
                <a:schemeClr val="dk1"/>
              </a:buClr>
              <a:buSzPts val="4200"/>
              <a:buNone/>
              <a:defRPr sz="4200">
                <a:solidFill>
                  <a:schemeClr val="dk1"/>
                </a:solidFill>
              </a:defRPr>
            </a:lvl5pPr>
            <a:lvl6pPr lvl="5" algn="ctr">
              <a:lnSpc>
                <a:spcPct val="100000"/>
              </a:lnSpc>
              <a:spcBef>
                <a:spcPts val="0"/>
              </a:spcBef>
              <a:spcAft>
                <a:spcPts val="0"/>
              </a:spcAft>
              <a:buClr>
                <a:schemeClr val="dk1"/>
              </a:buClr>
              <a:buSzPts val="4200"/>
              <a:buNone/>
              <a:defRPr sz="4200">
                <a:solidFill>
                  <a:schemeClr val="dk1"/>
                </a:solidFill>
              </a:defRPr>
            </a:lvl6pPr>
            <a:lvl7pPr lvl="6" algn="ctr">
              <a:lnSpc>
                <a:spcPct val="100000"/>
              </a:lnSpc>
              <a:spcBef>
                <a:spcPts val="0"/>
              </a:spcBef>
              <a:spcAft>
                <a:spcPts val="0"/>
              </a:spcAft>
              <a:buClr>
                <a:schemeClr val="dk1"/>
              </a:buClr>
              <a:buSzPts val="4200"/>
              <a:buNone/>
              <a:defRPr sz="4200">
                <a:solidFill>
                  <a:schemeClr val="dk1"/>
                </a:solidFill>
              </a:defRPr>
            </a:lvl7pPr>
            <a:lvl8pPr lvl="7" algn="ctr">
              <a:lnSpc>
                <a:spcPct val="100000"/>
              </a:lnSpc>
              <a:spcBef>
                <a:spcPts val="0"/>
              </a:spcBef>
              <a:spcAft>
                <a:spcPts val="0"/>
              </a:spcAft>
              <a:buClr>
                <a:schemeClr val="dk1"/>
              </a:buClr>
              <a:buSzPts val="4200"/>
              <a:buNone/>
              <a:defRPr sz="4200">
                <a:solidFill>
                  <a:schemeClr val="dk1"/>
                </a:solidFill>
              </a:defRPr>
            </a:lvl8pPr>
            <a:lvl9pPr lvl="8" algn="ctr">
              <a:lnSpc>
                <a:spcPct val="100000"/>
              </a:lnSpc>
              <a:spcBef>
                <a:spcPts val="0"/>
              </a:spcBef>
              <a:spcAft>
                <a:spcPts val="0"/>
              </a:spcAft>
              <a:buClr>
                <a:schemeClr val="dk1"/>
              </a:buClr>
              <a:buSzPts val="4200"/>
              <a:buNone/>
              <a:defRPr sz="4200">
                <a:solidFill>
                  <a:schemeClr val="dk1"/>
                </a:solidFill>
              </a:defRPr>
            </a:lvl9pPr>
          </a:lstStyle>
          <a:p>
            <a:endParaRPr/>
          </a:p>
        </p:txBody>
      </p:sp>
      <p:sp>
        <p:nvSpPr>
          <p:cNvPr id="44" name="Google Shape;44;p9"/>
          <p:cNvSpPr txBox="1">
            <a:spLocks noGrp="1"/>
          </p:cNvSpPr>
          <p:nvPr>
            <p:ph type="body" idx="2"/>
          </p:nvPr>
        </p:nvSpPr>
        <p:spPr>
          <a:xfrm>
            <a:off x="9879000" y="144840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Clr>
                <a:schemeClr val="lt1"/>
              </a:buClr>
              <a:buSzPts val="3600"/>
              <a:buChar char="●"/>
              <a:defRPr>
                <a:solidFill>
                  <a:schemeClr val="lt1"/>
                </a:solidFill>
              </a:defRPr>
            </a:lvl1pPr>
            <a:lvl2pPr marL="914400" lvl="1" indent="-406400">
              <a:spcBef>
                <a:spcPts val="0"/>
              </a:spcBef>
              <a:spcAft>
                <a:spcPts val="0"/>
              </a:spcAft>
              <a:buClr>
                <a:schemeClr val="lt1"/>
              </a:buClr>
              <a:buSzPts val="2800"/>
              <a:buChar char="○"/>
              <a:defRPr>
                <a:solidFill>
                  <a:schemeClr val="lt1"/>
                </a:solidFill>
              </a:defRPr>
            </a:lvl2pPr>
            <a:lvl3pPr marL="1371600" lvl="2" indent="-406400">
              <a:spcBef>
                <a:spcPts val="0"/>
              </a:spcBef>
              <a:spcAft>
                <a:spcPts val="0"/>
              </a:spcAft>
              <a:buClr>
                <a:schemeClr val="lt1"/>
              </a:buClr>
              <a:buSzPts val="2800"/>
              <a:buChar char="■"/>
              <a:defRPr>
                <a:solidFill>
                  <a:schemeClr val="lt1"/>
                </a:solidFill>
              </a:defRPr>
            </a:lvl3pPr>
            <a:lvl4pPr marL="1828800" lvl="3" indent="-406400">
              <a:spcBef>
                <a:spcPts val="0"/>
              </a:spcBef>
              <a:spcAft>
                <a:spcPts val="0"/>
              </a:spcAft>
              <a:buClr>
                <a:schemeClr val="lt1"/>
              </a:buClr>
              <a:buSzPts val="2800"/>
              <a:buChar char="●"/>
              <a:defRPr>
                <a:solidFill>
                  <a:schemeClr val="lt1"/>
                </a:solidFill>
              </a:defRPr>
            </a:lvl4pPr>
            <a:lvl5pPr marL="2286000" lvl="4" indent="-406400">
              <a:spcBef>
                <a:spcPts val="0"/>
              </a:spcBef>
              <a:spcAft>
                <a:spcPts val="0"/>
              </a:spcAft>
              <a:buClr>
                <a:schemeClr val="lt1"/>
              </a:buClr>
              <a:buSzPts val="2800"/>
              <a:buChar char="○"/>
              <a:defRPr>
                <a:solidFill>
                  <a:schemeClr val="lt1"/>
                </a:solidFill>
              </a:defRPr>
            </a:lvl5pPr>
            <a:lvl6pPr marL="2743200" lvl="5" indent="-406400">
              <a:spcBef>
                <a:spcPts val="0"/>
              </a:spcBef>
              <a:spcAft>
                <a:spcPts val="0"/>
              </a:spcAft>
              <a:buClr>
                <a:schemeClr val="lt1"/>
              </a:buClr>
              <a:buSzPts val="2800"/>
              <a:buChar char="■"/>
              <a:defRPr>
                <a:solidFill>
                  <a:schemeClr val="lt1"/>
                </a:solidFill>
              </a:defRPr>
            </a:lvl6pPr>
            <a:lvl7pPr marL="3200400" lvl="6" indent="-406400">
              <a:spcBef>
                <a:spcPts val="0"/>
              </a:spcBef>
              <a:spcAft>
                <a:spcPts val="0"/>
              </a:spcAft>
              <a:buClr>
                <a:schemeClr val="lt1"/>
              </a:buClr>
              <a:buSzPts val="2800"/>
              <a:buChar char="●"/>
              <a:defRPr>
                <a:solidFill>
                  <a:schemeClr val="lt1"/>
                </a:solidFill>
              </a:defRPr>
            </a:lvl7pPr>
            <a:lvl8pPr marL="3657600" lvl="7" indent="-406400">
              <a:spcBef>
                <a:spcPts val="0"/>
              </a:spcBef>
              <a:spcAft>
                <a:spcPts val="0"/>
              </a:spcAft>
              <a:buClr>
                <a:schemeClr val="lt1"/>
              </a:buClr>
              <a:buSzPts val="2800"/>
              <a:buChar char="○"/>
              <a:defRPr>
                <a:solidFill>
                  <a:schemeClr val="lt1"/>
                </a:solidFill>
              </a:defRPr>
            </a:lvl8pPr>
            <a:lvl9pPr marL="4114800" lvl="8" indent="-406400">
              <a:spcBef>
                <a:spcPts val="0"/>
              </a:spcBef>
              <a:spcAft>
                <a:spcPts val="0"/>
              </a:spcAft>
              <a:buClr>
                <a:schemeClr val="lt1"/>
              </a:buClr>
              <a:buSzPts val="2800"/>
              <a:buChar char="■"/>
              <a:defRPr>
                <a:solidFill>
                  <a:schemeClr val="lt1"/>
                </a:solidFill>
              </a:defRPr>
            </a:lvl9pPr>
          </a:lstStyle>
          <a:p>
            <a:endParaRPr/>
          </a:p>
        </p:txBody>
      </p:sp>
      <p:sp>
        <p:nvSpPr>
          <p:cNvPr id="45" name="Google Shape;45;p9"/>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Clr>
                <a:schemeClr val="dk1"/>
              </a:buClr>
              <a:buSzPts val="4200"/>
              <a:buFont typeface="Oswald"/>
              <a:buNone/>
              <a:defRPr sz="42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16980500" y="9362019"/>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1pPr>
            <a:lvl2pPr lvl="1">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2pPr>
            <a:lvl3pPr lvl="2">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3pPr>
            <a:lvl4pPr lvl="3">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4pPr>
            <a:lvl5pPr lvl="4">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5pPr>
            <a:lvl6pPr lvl="5">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6pPr>
            <a:lvl7pPr lvl="6">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7pPr>
            <a:lvl8pPr lvl="7">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8pPr>
            <a:lvl9pPr lvl="8">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accent3"/>
              </a:buClr>
              <a:buSzPts val="3600"/>
              <a:buFont typeface="Average"/>
              <a:buChar char="●"/>
              <a:defRPr sz="3600">
                <a:solidFill>
                  <a:schemeClr val="accent3"/>
                </a:solidFill>
                <a:latin typeface="Average"/>
                <a:ea typeface="Average"/>
                <a:cs typeface="Average"/>
                <a:sym typeface="Average"/>
              </a:defRPr>
            </a:lvl1pPr>
            <a:lvl2pPr marL="914400" lvl="1"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2pPr>
            <a:lvl3pPr marL="1371600" lvl="2"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3pPr>
            <a:lvl4pPr marL="1828800" lvl="3"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4pPr>
            <a:lvl5pPr marL="2286000" lvl="4"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5pPr>
            <a:lvl6pPr marL="2743200" lvl="5"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6pPr>
            <a:lvl7pPr marL="3200400" lvl="6"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7pPr>
            <a:lvl8pPr marL="3657600" lvl="7"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8pPr>
            <a:lvl9pPr marL="4114800" lvl="8" indent="-406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16980500" y="9362019"/>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accent3"/>
                </a:solidFill>
                <a:latin typeface="Average"/>
                <a:ea typeface="Average"/>
                <a:cs typeface="Average"/>
                <a:sym typeface="Average"/>
              </a:defRPr>
            </a:lvl1pPr>
            <a:lvl2pPr lvl="1" algn="r">
              <a:buNone/>
              <a:defRPr sz="2000">
                <a:solidFill>
                  <a:schemeClr val="accent3"/>
                </a:solidFill>
                <a:latin typeface="Average"/>
                <a:ea typeface="Average"/>
                <a:cs typeface="Average"/>
                <a:sym typeface="Average"/>
              </a:defRPr>
            </a:lvl2pPr>
            <a:lvl3pPr lvl="2" algn="r">
              <a:buNone/>
              <a:defRPr sz="2000">
                <a:solidFill>
                  <a:schemeClr val="accent3"/>
                </a:solidFill>
                <a:latin typeface="Average"/>
                <a:ea typeface="Average"/>
                <a:cs typeface="Average"/>
                <a:sym typeface="Average"/>
              </a:defRPr>
            </a:lvl3pPr>
            <a:lvl4pPr lvl="3" algn="r">
              <a:buNone/>
              <a:defRPr sz="2000">
                <a:solidFill>
                  <a:schemeClr val="accent3"/>
                </a:solidFill>
                <a:latin typeface="Average"/>
                <a:ea typeface="Average"/>
                <a:cs typeface="Average"/>
                <a:sym typeface="Average"/>
              </a:defRPr>
            </a:lvl4pPr>
            <a:lvl5pPr lvl="4" algn="r">
              <a:buNone/>
              <a:defRPr sz="2000">
                <a:solidFill>
                  <a:schemeClr val="accent3"/>
                </a:solidFill>
                <a:latin typeface="Average"/>
                <a:ea typeface="Average"/>
                <a:cs typeface="Average"/>
                <a:sym typeface="Average"/>
              </a:defRPr>
            </a:lvl5pPr>
            <a:lvl6pPr lvl="5" algn="r">
              <a:buNone/>
              <a:defRPr sz="2000">
                <a:solidFill>
                  <a:schemeClr val="accent3"/>
                </a:solidFill>
                <a:latin typeface="Average"/>
                <a:ea typeface="Average"/>
                <a:cs typeface="Average"/>
                <a:sym typeface="Average"/>
              </a:defRPr>
            </a:lvl6pPr>
            <a:lvl7pPr lvl="6" algn="r">
              <a:buNone/>
              <a:defRPr sz="2000">
                <a:solidFill>
                  <a:schemeClr val="accent3"/>
                </a:solidFill>
                <a:latin typeface="Average"/>
                <a:ea typeface="Average"/>
                <a:cs typeface="Average"/>
                <a:sym typeface="Average"/>
              </a:defRPr>
            </a:lvl7pPr>
            <a:lvl8pPr lvl="7" algn="r">
              <a:buNone/>
              <a:defRPr sz="2000">
                <a:solidFill>
                  <a:schemeClr val="accent3"/>
                </a:solidFill>
                <a:latin typeface="Average"/>
                <a:ea typeface="Average"/>
                <a:cs typeface="Average"/>
                <a:sym typeface="Average"/>
              </a:defRPr>
            </a:lvl8pPr>
            <a:lvl9pPr lvl="8" algn="r">
              <a:buNone/>
              <a:defRPr sz="2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science.nasa.gov/exoplanet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exoplanetarchive.ipac.caltech.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0" y="547225"/>
            <a:ext cx="17576100" cy="14118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7700"/>
              <a:t>The Team</a:t>
            </a:r>
            <a:endParaRPr sz="7700"/>
          </a:p>
        </p:txBody>
      </p:sp>
      <p:sp>
        <p:nvSpPr>
          <p:cNvPr id="60" name="Google Shape;60;p13"/>
          <p:cNvSpPr txBox="1"/>
          <p:nvPr/>
        </p:nvSpPr>
        <p:spPr>
          <a:xfrm>
            <a:off x="317225" y="2333350"/>
            <a:ext cx="17302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a:solidFill>
                  <a:schemeClr val="lt2"/>
                </a:solidFill>
                <a:latin typeface="Georgia"/>
                <a:ea typeface="Georgia"/>
                <a:cs typeface="Georgia"/>
                <a:sym typeface="Georgia"/>
              </a:rPr>
              <a:t>Name: </a:t>
            </a:r>
            <a:r>
              <a:rPr lang="en-GB" sz="4200">
                <a:latin typeface="Georgia"/>
                <a:ea typeface="Georgia"/>
                <a:cs typeface="Georgia"/>
                <a:sym typeface="Georgia"/>
              </a:rPr>
              <a:t>EduExo</a:t>
            </a:r>
            <a:endParaRPr sz="4200">
              <a:latin typeface="Georgia"/>
              <a:ea typeface="Georgia"/>
              <a:cs typeface="Georgia"/>
              <a:sym typeface="Georgia"/>
            </a:endParaRPr>
          </a:p>
        </p:txBody>
      </p:sp>
      <p:graphicFrame>
        <p:nvGraphicFramePr>
          <p:cNvPr id="61" name="Google Shape;61;p13"/>
          <p:cNvGraphicFramePr/>
          <p:nvPr/>
        </p:nvGraphicFramePr>
        <p:xfrm>
          <a:off x="583825" y="3771350"/>
          <a:ext cx="16848200" cy="4571820"/>
        </p:xfrm>
        <a:graphic>
          <a:graphicData uri="http://schemas.openxmlformats.org/drawingml/2006/table">
            <a:tbl>
              <a:tblPr>
                <a:noFill/>
                <a:tableStyleId>{C04E5307-CE3E-415E-964F-78BCC962E439}</a:tableStyleId>
              </a:tblPr>
              <a:tblGrid>
                <a:gridCol w="8424100">
                  <a:extLst>
                    <a:ext uri="{9D8B030D-6E8A-4147-A177-3AD203B41FA5}">
                      <a16:colId xmlns:a16="http://schemas.microsoft.com/office/drawing/2014/main" val="20000"/>
                    </a:ext>
                  </a:extLst>
                </a:gridCol>
                <a:gridCol w="8424100">
                  <a:extLst>
                    <a:ext uri="{9D8B030D-6E8A-4147-A177-3AD203B41FA5}">
                      <a16:colId xmlns:a16="http://schemas.microsoft.com/office/drawing/2014/main" val="20001"/>
                    </a:ext>
                  </a:extLst>
                </a:gridCol>
              </a:tblGrid>
              <a:tr h="353750">
                <a:tc>
                  <a:txBody>
                    <a:bodyPr/>
                    <a:lstStyle/>
                    <a:p>
                      <a:pPr marL="0" lvl="0" indent="0" algn="l" rtl="0">
                        <a:spcBef>
                          <a:spcPts val="0"/>
                        </a:spcBef>
                        <a:spcAft>
                          <a:spcPts val="0"/>
                        </a:spcAft>
                        <a:buNone/>
                      </a:pPr>
                      <a:r>
                        <a:rPr lang="en-GB" sz="3800">
                          <a:solidFill>
                            <a:schemeClr val="accent1"/>
                          </a:solidFill>
                        </a:rPr>
                        <a:t>Members</a:t>
                      </a:r>
                      <a:endParaRPr sz="3800">
                        <a:solidFill>
                          <a:schemeClr val="accent1"/>
                        </a:solidFill>
                      </a:endParaRPr>
                    </a:p>
                  </a:txBody>
                  <a:tcPr marL="91425" marR="91425" marT="91425" marB="91425"/>
                </a:tc>
                <a:tc>
                  <a:txBody>
                    <a:bodyPr/>
                    <a:lstStyle/>
                    <a:p>
                      <a:pPr marL="0" lvl="0" indent="0" algn="l" rtl="0">
                        <a:spcBef>
                          <a:spcPts val="0"/>
                        </a:spcBef>
                        <a:spcAft>
                          <a:spcPts val="0"/>
                        </a:spcAft>
                        <a:buNone/>
                      </a:pPr>
                      <a:r>
                        <a:rPr lang="en-GB" sz="3800">
                          <a:solidFill>
                            <a:schemeClr val="accent1"/>
                          </a:solidFill>
                        </a:rPr>
                        <a:t>Roles</a:t>
                      </a:r>
                      <a:endParaRPr sz="3800">
                        <a:solidFill>
                          <a:schemeClr val="accent1"/>
                        </a:solidFill>
                      </a:endParaRPr>
                    </a:p>
                  </a:txBody>
                  <a:tcPr marL="91425" marR="91425" marT="91425" marB="91425"/>
                </a:tc>
                <a:extLst>
                  <a:ext uri="{0D108BD9-81ED-4DB2-BD59-A6C34878D82A}">
                    <a16:rowId xmlns:a16="http://schemas.microsoft.com/office/drawing/2014/main" val="10000"/>
                  </a:ext>
                </a:extLst>
              </a:tr>
              <a:tr h="539775">
                <a:tc>
                  <a:txBody>
                    <a:bodyPr/>
                    <a:lstStyle/>
                    <a:p>
                      <a:pPr marL="0" lvl="0" indent="0" algn="l" rtl="0">
                        <a:spcBef>
                          <a:spcPts val="0"/>
                        </a:spcBef>
                        <a:spcAft>
                          <a:spcPts val="0"/>
                        </a:spcAft>
                        <a:buNone/>
                      </a:pPr>
                      <a:r>
                        <a:rPr lang="en-GB" sz="3800"/>
                        <a:t>Adebola Tunmife</a:t>
                      </a:r>
                      <a:endParaRPr sz="3800"/>
                    </a:p>
                  </a:txBody>
                  <a:tcPr marL="91425" marR="91425" marT="91425" marB="91425"/>
                </a:tc>
                <a:tc>
                  <a:txBody>
                    <a:bodyPr/>
                    <a:lstStyle/>
                    <a:p>
                      <a:pPr marL="0" lvl="0" indent="0" algn="l" rtl="0">
                        <a:spcBef>
                          <a:spcPts val="0"/>
                        </a:spcBef>
                        <a:spcAft>
                          <a:spcPts val="0"/>
                        </a:spcAft>
                        <a:buNone/>
                      </a:pPr>
                      <a:r>
                        <a:rPr lang="en-GB" sz="3800"/>
                        <a:t>Team Leader/Project Manager</a:t>
                      </a:r>
                      <a:endParaRPr sz="3800"/>
                    </a:p>
                  </a:txBody>
                  <a:tcPr marL="91425" marR="91425" marT="91425" marB="91425"/>
                </a:tc>
                <a:extLst>
                  <a:ext uri="{0D108BD9-81ED-4DB2-BD59-A6C34878D82A}">
                    <a16:rowId xmlns:a16="http://schemas.microsoft.com/office/drawing/2014/main" val="10001"/>
                  </a:ext>
                </a:extLst>
              </a:tr>
              <a:tr h="539775">
                <a:tc>
                  <a:txBody>
                    <a:bodyPr/>
                    <a:lstStyle/>
                    <a:p>
                      <a:pPr marL="0" lvl="0" indent="0" algn="l" rtl="0">
                        <a:spcBef>
                          <a:spcPts val="0"/>
                        </a:spcBef>
                        <a:spcAft>
                          <a:spcPts val="0"/>
                        </a:spcAft>
                        <a:buNone/>
                      </a:pPr>
                      <a:r>
                        <a:rPr lang="en-GB" sz="3800"/>
                        <a:t>Adesipe Emmanuel</a:t>
                      </a:r>
                      <a:endParaRPr sz="3800"/>
                    </a:p>
                  </a:txBody>
                  <a:tcPr marL="91425" marR="91425" marT="91425" marB="91425"/>
                </a:tc>
                <a:tc>
                  <a:txBody>
                    <a:bodyPr/>
                    <a:lstStyle/>
                    <a:p>
                      <a:pPr marL="0" lvl="0" indent="0" algn="l" rtl="0">
                        <a:spcBef>
                          <a:spcPts val="0"/>
                        </a:spcBef>
                        <a:spcAft>
                          <a:spcPts val="0"/>
                        </a:spcAft>
                        <a:buNone/>
                      </a:pPr>
                      <a:r>
                        <a:rPr lang="en-GB" sz="3800"/>
                        <a:t>Frontend Developer</a:t>
                      </a:r>
                      <a:endParaRPr sz="3800"/>
                    </a:p>
                  </a:txBody>
                  <a:tcPr marL="91425" marR="91425" marT="91425" marB="91425"/>
                </a:tc>
                <a:extLst>
                  <a:ext uri="{0D108BD9-81ED-4DB2-BD59-A6C34878D82A}">
                    <a16:rowId xmlns:a16="http://schemas.microsoft.com/office/drawing/2014/main" val="10002"/>
                  </a:ext>
                </a:extLst>
              </a:tr>
              <a:tr h="539775">
                <a:tc>
                  <a:txBody>
                    <a:bodyPr/>
                    <a:lstStyle/>
                    <a:p>
                      <a:pPr marL="0" lvl="0" indent="0" algn="l" rtl="0">
                        <a:spcBef>
                          <a:spcPts val="0"/>
                        </a:spcBef>
                        <a:spcAft>
                          <a:spcPts val="0"/>
                        </a:spcAft>
                        <a:buNone/>
                      </a:pPr>
                      <a:r>
                        <a:rPr lang="en-GB" sz="3800"/>
                        <a:t>Adebola Simeon</a:t>
                      </a:r>
                      <a:endParaRPr sz="3800"/>
                    </a:p>
                  </a:txBody>
                  <a:tcPr marL="91425" marR="91425" marT="91425" marB="91425"/>
                </a:tc>
                <a:tc>
                  <a:txBody>
                    <a:bodyPr/>
                    <a:lstStyle/>
                    <a:p>
                      <a:pPr marL="0" lvl="0" indent="0" algn="l" rtl="0">
                        <a:spcBef>
                          <a:spcPts val="0"/>
                        </a:spcBef>
                        <a:spcAft>
                          <a:spcPts val="0"/>
                        </a:spcAft>
                        <a:buNone/>
                      </a:pPr>
                      <a:r>
                        <a:rPr lang="en-GB" sz="3800"/>
                        <a:t>Backend Developer</a:t>
                      </a:r>
                      <a:endParaRPr sz="3800"/>
                    </a:p>
                  </a:txBody>
                  <a:tcPr marL="91425" marR="91425" marT="91425" marB="91425"/>
                </a:tc>
                <a:extLst>
                  <a:ext uri="{0D108BD9-81ED-4DB2-BD59-A6C34878D82A}">
                    <a16:rowId xmlns:a16="http://schemas.microsoft.com/office/drawing/2014/main" val="10003"/>
                  </a:ext>
                </a:extLst>
              </a:tr>
              <a:tr h="539775">
                <a:tc>
                  <a:txBody>
                    <a:bodyPr/>
                    <a:lstStyle/>
                    <a:p>
                      <a:pPr marL="0" lvl="0" indent="0" algn="l" rtl="0">
                        <a:spcBef>
                          <a:spcPts val="0"/>
                        </a:spcBef>
                        <a:spcAft>
                          <a:spcPts val="0"/>
                        </a:spcAft>
                        <a:buNone/>
                      </a:pPr>
                      <a:r>
                        <a:rPr lang="en-GB" sz="3800"/>
                        <a:t>Samuel Ladipo</a:t>
                      </a:r>
                      <a:endParaRPr sz="3800"/>
                    </a:p>
                  </a:txBody>
                  <a:tcPr marL="91425" marR="91425" marT="91425" marB="91425"/>
                </a:tc>
                <a:tc>
                  <a:txBody>
                    <a:bodyPr/>
                    <a:lstStyle/>
                    <a:p>
                      <a:pPr marL="0" lvl="0" indent="0" algn="l" rtl="0">
                        <a:spcBef>
                          <a:spcPts val="0"/>
                        </a:spcBef>
                        <a:spcAft>
                          <a:spcPts val="0"/>
                        </a:spcAft>
                        <a:buNone/>
                      </a:pPr>
                      <a:r>
                        <a:rPr lang="en-GB" sz="3800"/>
                        <a:t>Backend Developer</a:t>
                      </a:r>
                      <a:endParaRPr sz="3800"/>
                    </a:p>
                  </a:txBody>
                  <a:tcPr marL="91425" marR="91425" marT="91425" marB="91425"/>
                </a:tc>
                <a:extLst>
                  <a:ext uri="{0D108BD9-81ED-4DB2-BD59-A6C34878D82A}">
                    <a16:rowId xmlns:a16="http://schemas.microsoft.com/office/drawing/2014/main" val="10004"/>
                  </a:ext>
                </a:extLst>
              </a:tr>
              <a:tr h="539775">
                <a:tc>
                  <a:txBody>
                    <a:bodyPr/>
                    <a:lstStyle/>
                    <a:p>
                      <a:pPr marL="0" lvl="0" indent="0" algn="l" rtl="0">
                        <a:spcBef>
                          <a:spcPts val="0"/>
                        </a:spcBef>
                        <a:spcAft>
                          <a:spcPts val="0"/>
                        </a:spcAft>
                        <a:buNone/>
                      </a:pPr>
                      <a:r>
                        <a:rPr lang="en-GB" sz="3800"/>
                        <a:t>Obi-Anuonye Ugochukwu</a:t>
                      </a:r>
                      <a:endParaRPr sz="3800"/>
                    </a:p>
                  </a:txBody>
                  <a:tcPr marL="91425" marR="91425" marT="91425" marB="91425"/>
                </a:tc>
                <a:tc>
                  <a:txBody>
                    <a:bodyPr/>
                    <a:lstStyle/>
                    <a:p>
                      <a:pPr marL="0" lvl="0" indent="0" algn="l" rtl="0">
                        <a:spcBef>
                          <a:spcPts val="0"/>
                        </a:spcBef>
                        <a:spcAft>
                          <a:spcPts val="0"/>
                        </a:spcAft>
                        <a:buNone/>
                      </a:pPr>
                      <a:r>
                        <a:rPr lang="en-GB" sz="3800"/>
                        <a:t>Frontend Developer.</a:t>
                      </a:r>
                      <a:endParaRPr sz="3800"/>
                    </a:p>
                  </a:txBody>
                  <a:tcPr marL="91425" marR="91425" marT="91425" marB="91425"/>
                </a:tc>
                <a:extLst>
                  <a:ext uri="{0D108BD9-81ED-4DB2-BD59-A6C34878D82A}">
                    <a16:rowId xmlns:a16="http://schemas.microsoft.com/office/drawing/2014/main" val="10005"/>
                  </a:ext>
                </a:extLst>
              </a:tr>
            </a:tbl>
          </a:graphicData>
        </a:graphic>
      </p:graphicFrame>
      <p:sp>
        <p:nvSpPr>
          <p:cNvPr id="62" name="Google Shape;62;p13"/>
          <p:cNvSpPr txBox="1"/>
          <p:nvPr/>
        </p:nvSpPr>
        <p:spPr>
          <a:xfrm>
            <a:off x="521375" y="8949750"/>
            <a:ext cx="16973100" cy="11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chemeClr val="lt2"/>
                </a:solidFill>
              </a:rPr>
              <a:t>Project Challenge:</a:t>
            </a:r>
            <a:r>
              <a:rPr lang="en-GB" sz="3500"/>
              <a:t> </a:t>
            </a:r>
            <a:r>
              <a:rPr lang="en-GB" sz="3800"/>
              <a:t>Chronicles of Exoplanet Exploration</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23400" y="890050"/>
            <a:ext cx="17041200" cy="1200600"/>
          </a:xfrm>
          <a:prstGeom prst="rect">
            <a:avLst/>
          </a:prstGeom>
        </p:spPr>
        <p:txBody>
          <a:bodyPr spcFirstLastPara="1" wrap="square" lIns="182850" tIns="182850" rIns="182850" bIns="182850" anchor="t" anchorCtr="0">
            <a:spAutoFit/>
          </a:bodyPr>
          <a:lstStyle/>
          <a:p>
            <a:pPr marL="0" lvl="0" indent="0" algn="l" rtl="0">
              <a:spcBef>
                <a:spcPts val="0"/>
              </a:spcBef>
              <a:spcAft>
                <a:spcPts val="0"/>
              </a:spcAft>
              <a:buSzPts val="1900"/>
              <a:buNone/>
            </a:pPr>
            <a:r>
              <a:rPr lang="en-GB" sz="5400"/>
              <a:t>Purpose</a:t>
            </a:r>
            <a:endParaRPr sz="5400"/>
          </a:p>
        </p:txBody>
      </p:sp>
      <p:sp>
        <p:nvSpPr>
          <p:cNvPr id="68" name="Google Shape;68;p1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p>
            <a:pPr marL="0" lvl="0" indent="0" algn="l" rtl="0">
              <a:spcBef>
                <a:spcPts val="0"/>
              </a:spcBef>
              <a:spcAft>
                <a:spcPts val="2400"/>
              </a:spcAft>
              <a:buNone/>
            </a:pPr>
            <a:endParaRPr/>
          </a:p>
        </p:txBody>
      </p:sp>
      <p:sp>
        <p:nvSpPr>
          <p:cNvPr id="69" name="Google Shape;69;p14"/>
          <p:cNvSpPr txBox="1"/>
          <p:nvPr/>
        </p:nvSpPr>
        <p:spPr>
          <a:xfrm>
            <a:off x="493550" y="3600550"/>
            <a:ext cx="17041200" cy="6128400"/>
          </a:xfrm>
          <a:prstGeom prst="rect">
            <a:avLst/>
          </a:prstGeom>
          <a:noFill/>
          <a:ln>
            <a:noFill/>
          </a:ln>
        </p:spPr>
        <p:txBody>
          <a:bodyPr spcFirstLastPara="1" wrap="square" lIns="176750" tIns="176750" rIns="176750" bIns="176750" anchor="t" anchorCtr="0">
            <a:noAutofit/>
          </a:bodyPr>
          <a:lstStyle/>
          <a:p>
            <a:pPr marL="0" lvl="0" indent="0" algn="l" rtl="0">
              <a:spcBef>
                <a:spcPts val="0"/>
              </a:spcBef>
              <a:spcAft>
                <a:spcPts val="0"/>
              </a:spcAft>
              <a:buNone/>
            </a:pPr>
            <a:r>
              <a:rPr lang="en-GB" sz="5300" u="sng">
                <a:solidFill>
                  <a:srgbClr val="1B1B1B"/>
                </a:solidFill>
                <a:latin typeface="Georgia"/>
                <a:ea typeface="Georgia"/>
                <a:cs typeface="Georgia"/>
                <a:sym typeface="Georgia"/>
              </a:rPr>
              <a:t>Project Purpose</a:t>
            </a:r>
            <a:br>
              <a:rPr lang="en-GB" sz="3300">
                <a:solidFill>
                  <a:schemeClr val="accent3"/>
                </a:solidFill>
                <a:latin typeface="Georgia"/>
                <a:ea typeface="Georgia"/>
                <a:cs typeface="Georgia"/>
                <a:sym typeface="Georgia"/>
              </a:rPr>
            </a:br>
            <a:r>
              <a:rPr lang="en-GB" sz="3500">
                <a:solidFill>
                  <a:schemeClr val="accent3"/>
                </a:solidFill>
                <a:latin typeface="Georgia"/>
                <a:ea typeface="Georgia"/>
                <a:cs typeface="Georgia"/>
                <a:sym typeface="Georgia"/>
              </a:rPr>
              <a:t>The ultimate goal of ExoExplorer is to raise awareness and spark public interest in exoplanetary science and space exploration. We aim to make exoplanet data more approachable for a wide audience, including students, educators, space enthusiasts, and most importantly: underserved communities who have little to no access to learning materials for exoplanets. By delivering engaging content and interactive features, we hope to inspire a new generation of space explorers and scientists.</a:t>
            </a:r>
            <a:endParaRPr sz="3500">
              <a:solidFill>
                <a:schemeClr val="accent3"/>
              </a:solidFill>
              <a:latin typeface="Georgia"/>
              <a:ea typeface="Georgia"/>
              <a:cs typeface="Georgia"/>
              <a:sym typeface="Georgia"/>
            </a:endParaRPr>
          </a:p>
          <a:p>
            <a:pPr marL="0" lvl="0" indent="0" algn="l" rtl="0">
              <a:spcBef>
                <a:spcPts val="0"/>
              </a:spcBef>
              <a:spcAft>
                <a:spcPts val="0"/>
              </a:spcAft>
              <a:buNone/>
            </a:pPr>
            <a:endParaRPr sz="3500">
              <a:solidFill>
                <a:schemeClr val="accent3"/>
              </a:solidFill>
              <a:latin typeface="Georgia"/>
              <a:ea typeface="Georgia"/>
              <a:cs typeface="Georgia"/>
              <a:sym typeface="Georgia"/>
            </a:endParaRPr>
          </a:p>
          <a:p>
            <a:pPr marL="0" lvl="0" indent="0" algn="l" rtl="0">
              <a:spcBef>
                <a:spcPts val="0"/>
              </a:spcBef>
              <a:spcAft>
                <a:spcPts val="0"/>
              </a:spcAft>
              <a:buNone/>
            </a:pPr>
            <a:endParaRPr sz="3700">
              <a:solidFill>
                <a:schemeClr val="lt2"/>
              </a:solidFill>
            </a:endParaRPr>
          </a:p>
        </p:txBody>
      </p:sp>
      <p:sp>
        <p:nvSpPr>
          <p:cNvPr id="70" name="Google Shape;70;p14"/>
          <p:cNvSpPr txBox="1"/>
          <p:nvPr/>
        </p:nvSpPr>
        <p:spPr>
          <a:xfrm>
            <a:off x="623400" y="2444650"/>
            <a:ext cx="17383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900"/>
              <a:buFont typeface="Arial"/>
              <a:buNone/>
            </a:pPr>
            <a:r>
              <a:rPr lang="en-GB" sz="5000">
                <a:solidFill>
                  <a:schemeClr val="accent3"/>
                </a:solidFill>
                <a:latin typeface="Georgia"/>
                <a:ea typeface="Georgia"/>
                <a:cs typeface="Georgia"/>
                <a:sym typeface="Georgia"/>
              </a:rPr>
              <a:t>Welcome to ExoExplorer: Exploring the Universe Beyond</a:t>
            </a:r>
            <a:endParaRPr sz="500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Features</a:t>
            </a:r>
            <a:endParaRPr/>
          </a:p>
        </p:txBody>
      </p:sp>
      <p:sp>
        <p:nvSpPr>
          <p:cNvPr id="76" name="Google Shape;76;p15"/>
          <p:cNvSpPr txBox="1"/>
          <p:nvPr/>
        </p:nvSpPr>
        <p:spPr>
          <a:xfrm>
            <a:off x="204150" y="1899375"/>
            <a:ext cx="8606400" cy="816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3000" b="1" u="sng" dirty="0">
                <a:latin typeface="Georgia"/>
                <a:ea typeface="Georgia"/>
                <a:cs typeface="Georgia"/>
                <a:sym typeface="Georgia"/>
              </a:rPr>
              <a:t>Interactive Educational UI</a:t>
            </a:r>
            <a:br>
              <a:rPr lang="en-GB" sz="3000" b="1" u="sng" dirty="0">
                <a:latin typeface="Georgia"/>
                <a:ea typeface="Georgia"/>
                <a:cs typeface="Georgia"/>
                <a:sym typeface="Georgia"/>
              </a:rPr>
            </a:br>
            <a:r>
              <a:rPr lang="en-GB" sz="2300" dirty="0" err="1">
                <a:solidFill>
                  <a:schemeClr val="accent3"/>
                </a:solidFill>
                <a:latin typeface="Georgia"/>
                <a:ea typeface="Georgia"/>
                <a:cs typeface="Georgia"/>
                <a:sym typeface="Georgia"/>
              </a:rPr>
              <a:t>ExoExplorer’s</a:t>
            </a:r>
            <a:r>
              <a:rPr lang="en-GB" sz="2300" dirty="0">
                <a:solidFill>
                  <a:schemeClr val="accent3"/>
                </a:solidFill>
                <a:latin typeface="Georgia"/>
                <a:ea typeface="Georgia"/>
                <a:cs typeface="Georgia"/>
                <a:sym typeface="Georgia"/>
              </a:rPr>
              <a:t> </a:t>
            </a:r>
            <a:r>
              <a:rPr lang="en-GB" sz="2300" b="1" dirty="0">
                <a:solidFill>
                  <a:schemeClr val="accent3"/>
                </a:solidFill>
                <a:latin typeface="Georgia"/>
                <a:ea typeface="Georgia"/>
                <a:cs typeface="Georgia"/>
                <a:sym typeface="Georgia"/>
              </a:rPr>
              <a:t>Interactive UI</a:t>
            </a:r>
            <a:r>
              <a:rPr lang="en-GB" sz="2300" dirty="0">
                <a:solidFill>
                  <a:schemeClr val="accent3"/>
                </a:solidFill>
                <a:latin typeface="Georgia"/>
                <a:ea typeface="Georgia"/>
                <a:cs typeface="Georgia"/>
                <a:sym typeface="Georgia"/>
              </a:rPr>
              <a:t> is designed to immerse users in a fun and engaging educational experience from the moment they start. The platform combines easy navigation with dynamic elements like hover effects, clickable charts, and tooltips, ensuring that users of all ages and knowledge levels can explore exoplanets with ease. </a:t>
            </a:r>
            <a:r>
              <a:rPr lang="en-GB" sz="2300" dirty="0">
                <a:latin typeface="Georgia"/>
                <a:ea typeface="Georgia"/>
                <a:cs typeface="Georgia"/>
                <a:sym typeface="Georgia"/>
              </a:rPr>
              <a:t> </a:t>
            </a:r>
            <a:endParaRPr sz="2300" dirty="0">
              <a:latin typeface="Georgia"/>
              <a:ea typeface="Georgia"/>
              <a:cs typeface="Georgia"/>
              <a:sym typeface="Georgia"/>
            </a:endParaRPr>
          </a:p>
          <a:p>
            <a:pPr marL="0" lvl="0" indent="0" algn="l" rtl="0">
              <a:lnSpc>
                <a:spcPct val="115000"/>
              </a:lnSpc>
              <a:spcBef>
                <a:spcPts val="1200"/>
              </a:spcBef>
              <a:spcAft>
                <a:spcPts val="0"/>
              </a:spcAft>
              <a:buNone/>
            </a:pPr>
            <a:endParaRPr sz="2300" dirty="0">
              <a:latin typeface="Georgia"/>
              <a:ea typeface="Georgia"/>
              <a:cs typeface="Georgia"/>
              <a:sym typeface="Georgia"/>
            </a:endParaRPr>
          </a:p>
          <a:p>
            <a:pPr marL="0" lvl="0" indent="0" algn="l" rtl="0">
              <a:lnSpc>
                <a:spcPct val="115000"/>
              </a:lnSpc>
              <a:spcBef>
                <a:spcPts val="1200"/>
              </a:spcBef>
              <a:spcAft>
                <a:spcPts val="0"/>
              </a:spcAft>
              <a:buNone/>
            </a:pPr>
            <a:endParaRPr sz="2300" i="1" dirty="0">
              <a:latin typeface="Georgia"/>
              <a:ea typeface="Georgia"/>
              <a:cs typeface="Georgia"/>
              <a:sym typeface="Georgia"/>
            </a:endParaRPr>
          </a:p>
          <a:p>
            <a:pPr marL="0" lvl="0" indent="0" algn="l" rtl="0">
              <a:lnSpc>
                <a:spcPct val="115000"/>
              </a:lnSpc>
              <a:spcBef>
                <a:spcPts val="1200"/>
              </a:spcBef>
              <a:spcAft>
                <a:spcPts val="0"/>
              </a:spcAft>
              <a:buNone/>
            </a:pPr>
            <a:br>
              <a:rPr lang="en-GB" sz="2000" b="1" dirty="0"/>
            </a:b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sz="2000" dirty="0"/>
          </a:p>
          <a:p>
            <a:pPr marL="0" lvl="0" indent="0" algn="l" rtl="0">
              <a:lnSpc>
                <a:spcPct val="115000"/>
              </a:lnSpc>
              <a:spcBef>
                <a:spcPts val="1200"/>
              </a:spcBef>
              <a:spcAft>
                <a:spcPts val="0"/>
              </a:spcAft>
              <a:buNone/>
            </a:pPr>
            <a:r>
              <a:rPr lang="en-GB" sz="1100" dirty="0"/>
              <a:t>4o</a:t>
            </a:r>
            <a:endParaRPr sz="1100" dirty="0"/>
          </a:p>
          <a:p>
            <a:pPr marL="0" lvl="0" indent="0" algn="l" rtl="0">
              <a:spcBef>
                <a:spcPts val="0"/>
              </a:spcBef>
              <a:spcAft>
                <a:spcPts val="0"/>
              </a:spcAft>
              <a:buNone/>
            </a:pPr>
            <a:endParaRPr sz="2500" dirty="0">
              <a:solidFill>
                <a:srgbClr val="1B1B1B"/>
              </a:solidFill>
            </a:endParaRPr>
          </a:p>
        </p:txBody>
      </p:sp>
      <p:pic>
        <p:nvPicPr>
          <p:cNvPr id="77" name="Google Shape;77;p15"/>
          <p:cNvPicPr preferRelativeResize="0"/>
          <p:nvPr/>
        </p:nvPicPr>
        <p:blipFill>
          <a:blip r:embed="rId5">
            <a:alphaModFix/>
          </a:blip>
          <a:stretch>
            <a:fillRect/>
          </a:stretch>
        </p:blipFill>
        <p:spPr>
          <a:xfrm>
            <a:off x="9740200" y="6429375"/>
            <a:ext cx="5499826" cy="2779251"/>
          </a:xfrm>
          <a:prstGeom prst="rect">
            <a:avLst/>
          </a:prstGeom>
          <a:noFill/>
          <a:ln>
            <a:noFill/>
          </a:ln>
        </p:spPr>
      </p:pic>
      <p:sp>
        <p:nvSpPr>
          <p:cNvPr id="78" name="Google Shape;78;p15"/>
          <p:cNvSpPr txBox="1"/>
          <p:nvPr/>
        </p:nvSpPr>
        <p:spPr>
          <a:xfrm>
            <a:off x="8980725" y="2007050"/>
            <a:ext cx="8844600" cy="816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3000" b="1" u="sng">
                <a:latin typeface="Georgia"/>
                <a:ea typeface="Georgia"/>
                <a:cs typeface="Georgia"/>
                <a:sym typeface="Georgia"/>
              </a:rPr>
              <a:t>Educational Concepts</a:t>
            </a:r>
            <a:br>
              <a:rPr lang="en-GB" sz="2000" b="1"/>
            </a:br>
            <a:r>
              <a:rPr lang="en-GB" sz="2300">
                <a:solidFill>
                  <a:schemeClr val="accent3"/>
                </a:solidFill>
                <a:latin typeface="Georgia"/>
                <a:ea typeface="Georgia"/>
                <a:cs typeface="Georgia"/>
                <a:sym typeface="Georgia"/>
              </a:rPr>
              <a:t>At its core, ExoExplorer prioritizes </a:t>
            </a:r>
            <a:r>
              <a:rPr lang="en-GB" sz="2300" b="1">
                <a:solidFill>
                  <a:schemeClr val="accent3"/>
                </a:solidFill>
                <a:latin typeface="Georgia"/>
                <a:ea typeface="Georgia"/>
                <a:cs typeface="Georgia"/>
                <a:sym typeface="Georgia"/>
              </a:rPr>
              <a:t>educational content</a:t>
            </a:r>
            <a:r>
              <a:rPr lang="en-GB" sz="2300">
                <a:solidFill>
                  <a:schemeClr val="accent3"/>
                </a:solidFill>
                <a:latin typeface="Georgia"/>
                <a:ea typeface="Georgia"/>
                <a:cs typeface="Georgia"/>
                <a:sym typeface="Georgia"/>
              </a:rPr>
              <a:t> for students and learners. Each exoplanet entry is accompanied by detailed explanations of its characteristics, how it was discovered, and why it’s significant to the study of space. Educational modules introduce fundamental astronomy concepts, like the transit method, radial velocity, and the criteria for a planet to be considered habitable. These sections are tailored for easy understanding, providing accessible knowledge to both novice learners and aspiring space enthusiasts.</a:t>
            </a:r>
            <a:endParaRPr sz="2300">
              <a:solidFill>
                <a:schemeClr val="accent3"/>
              </a:solidFill>
              <a:latin typeface="Georgia"/>
              <a:ea typeface="Georgia"/>
              <a:cs typeface="Georgia"/>
              <a:sym typeface="Georgia"/>
            </a:endParaRPr>
          </a:p>
          <a:p>
            <a:pPr marL="0" lvl="0" indent="0" algn="l" rtl="0">
              <a:spcBef>
                <a:spcPts val="1200"/>
              </a:spcBef>
              <a:spcAft>
                <a:spcPts val="0"/>
              </a:spcAft>
              <a:buNone/>
            </a:pPr>
            <a:endParaRPr sz="3600">
              <a:solidFill>
                <a:schemeClr val="accent3"/>
              </a:solidFill>
              <a:latin typeface="Average"/>
              <a:ea typeface="Average"/>
              <a:cs typeface="Average"/>
              <a:sym typeface="Average"/>
            </a:endParaRPr>
          </a:p>
          <a:p>
            <a:pPr marL="0" lvl="0" indent="0" algn="l" rtl="0">
              <a:spcBef>
                <a:spcPts val="0"/>
              </a:spcBef>
              <a:spcAft>
                <a:spcPts val="0"/>
              </a:spcAft>
              <a:buNone/>
            </a:pPr>
            <a:endParaRPr sz="3600">
              <a:solidFill>
                <a:schemeClr val="accent3"/>
              </a:solidFill>
              <a:latin typeface="Average"/>
              <a:ea typeface="Average"/>
              <a:cs typeface="Average"/>
              <a:sym typeface="Average"/>
            </a:endParaRPr>
          </a:p>
          <a:p>
            <a:pPr marL="0" lvl="0" indent="0" algn="l" rtl="0">
              <a:spcBef>
                <a:spcPts val="0"/>
              </a:spcBef>
              <a:spcAft>
                <a:spcPts val="0"/>
              </a:spcAft>
              <a:buNone/>
            </a:pPr>
            <a:endParaRPr sz="3600">
              <a:solidFill>
                <a:schemeClr val="accent3"/>
              </a:solidFill>
              <a:latin typeface="Average"/>
              <a:ea typeface="Average"/>
              <a:cs typeface="Average"/>
              <a:sym typeface="Average"/>
            </a:endParaRPr>
          </a:p>
          <a:p>
            <a:pPr marL="0" lvl="0" indent="0" algn="l" rtl="0">
              <a:spcBef>
                <a:spcPts val="0"/>
              </a:spcBef>
              <a:spcAft>
                <a:spcPts val="0"/>
              </a:spcAft>
              <a:buNone/>
            </a:pPr>
            <a:endParaRPr sz="3600">
              <a:solidFill>
                <a:schemeClr val="accent3"/>
              </a:solidFill>
              <a:latin typeface="Average"/>
              <a:ea typeface="Average"/>
              <a:cs typeface="Average"/>
              <a:sym typeface="Average"/>
            </a:endParaRPr>
          </a:p>
          <a:p>
            <a:pPr marL="0" lvl="0" indent="0" algn="l" rtl="0">
              <a:spcBef>
                <a:spcPts val="0"/>
              </a:spcBef>
              <a:spcAft>
                <a:spcPts val="0"/>
              </a:spcAft>
              <a:buNone/>
            </a:pPr>
            <a:endParaRPr sz="3600">
              <a:solidFill>
                <a:schemeClr val="accent3"/>
              </a:solidFill>
              <a:latin typeface="Average"/>
              <a:ea typeface="Average"/>
              <a:cs typeface="Average"/>
              <a:sym typeface="Average"/>
            </a:endParaRPr>
          </a:p>
          <a:p>
            <a:pPr marL="0" lvl="0" indent="0" algn="l" rtl="0">
              <a:lnSpc>
                <a:spcPct val="115000"/>
              </a:lnSpc>
              <a:spcBef>
                <a:spcPts val="1200"/>
              </a:spcBef>
              <a:spcAft>
                <a:spcPts val="1200"/>
              </a:spcAft>
              <a:buNone/>
            </a:pPr>
            <a:r>
              <a:rPr lang="en-GB" sz="2300">
                <a:latin typeface="Georgia"/>
                <a:ea typeface="Georgia"/>
                <a:cs typeface="Georgia"/>
                <a:sym typeface="Georgia"/>
              </a:rPr>
              <a:t>       </a:t>
            </a:r>
            <a:r>
              <a:rPr lang="en-GB" sz="2300" i="1">
                <a:latin typeface="Georgia"/>
                <a:ea typeface="Georgia"/>
                <a:cs typeface="Georgia"/>
                <a:sym typeface="Georgia"/>
              </a:rPr>
              <a:t>Page on Naming Systems for Exoplanets</a:t>
            </a:r>
            <a:endParaRPr sz="3600">
              <a:solidFill>
                <a:schemeClr val="accent3"/>
              </a:solidFill>
              <a:latin typeface="Average"/>
              <a:ea typeface="Average"/>
              <a:cs typeface="Average"/>
              <a:sym typeface="Average"/>
            </a:endParaRPr>
          </a:p>
        </p:txBody>
      </p:sp>
      <p:pic>
        <p:nvPicPr>
          <p:cNvPr id="2" name="Recording 2024-10-06 235341">
            <a:hlinkClick r:id="" action="ppaction://media"/>
            <a:extLst>
              <a:ext uri="{FF2B5EF4-FFF2-40B4-BE49-F238E27FC236}">
                <a16:creationId xmlns:a16="http://schemas.microsoft.com/office/drawing/2014/main" id="{4F48B5C7-AA09-400D-8F32-2B961C4322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400" y="5592725"/>
            <a:ext cx="7181986" cy="3356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fontScale="90000"/>
          </a:bodyPr>
          <a:lstStyle/>
          <a:p>
            <a:pPr marL="0" lvl="0" indent="0" algn="l" rtl="0">
              <a:spcBef>
                <a:spcPts val="0"/>
              </a:spcBef>
              <a:spcAft>
                <a:spcPts val="0"/>
              </a:spcAft>
              <a:buNone/>
            </a:pPr>
            <a:r>
              <a:rPr lang="en-GB"/>
              <a:t>Features Contd.</a:t>
            </a:r>
            <a:endParaRPr/>
          </a:p>
        </p:txBody>
      </p:sp>
      <p:sp>
        <p:nvSpPr>
          <p:cNvPr id="84" name="Google Shape;84;p16"/>
          <p:cNvSpPr txBox="1">
            <a:spLocks noGrp="1"/>
          </p:cNvSpPr>
          <p:nvPr>
            <p:ph type="body" idx="1"/>
          </p:nvPr>
        </p:nvSpPr>
        <p:spPr>
          <a:xfrm>
            <a:off x="136075" y="2035450"/>
            <a:ext cx="8096100" cy="8101800"/>
          </a:xfrm>
          <a:prstGeom prst="rect">
            <a:avLst/>
          </a:prstGeom>
        </p:spPr>
        <p:txBody>
          <a:bodyPr spcFirstLastPara="1" wrap="square" lIns="182850" tIns="182850" rIns="182850" bIns="182850" anchor="t" anchorCtr="0">
            <a:normAutofit/>
          </a:bodyPr>
          <a:lstStyle/>
          <a:p>
            <a:pPr marL="0" lvl="0" indent="0" algn="l" rtl="0">
              <a:spcBef>
                <a:spcPts val="1200"/>
              </a:spcBef>
              <a:spcAft>
                <a:spcPts val="0"/>
              </a:spcAft>
              <a:buNone/>
            </a:pPr>
            <a:r>
              <a:rPr lang="en-GB" sz="3000" b="1" u="sng">
                <a:solidFill>
                  <a:srgbClr val="000000"/>
                </a:solidFill>
                <a:latin typeface="Georgia"/>
                <a:ea typeface="Georgia"/>
                <a:cs typeface="Georgia"/>
                <a:sym typeface="Georgia"/>
              </a:rPr>
              <a:t>Interactive Quizzes</a:t>
            </a:r>
            <a:br>
              <a:rPr lang="en-GB" sz="3000" b="1" u="sng">
                <a:solidFill>
                  <a:srgbClr val="000000"/>
                </a:solidFill>
                <a:latin typeface="Georgia"/>
                <a:ea typeface="Georgia"/>
                <a:cs typeface="Georgia"/>
                <a:sym typeface="Georgia"/>
              </a:rPr>
            </a:br>
            <a:r>
              <a:rPr lang="en-GB" sz="2100">
                <a:latin typeface="Georgia"/>
                <a:ea typeface="Georgia"/>
                <a:cs typeface="Georgia"/>
                <a:sym typeface="Georgia"/>
              </a:rPr>
              <a:t>Our </a:t>
            </a:r>
            <a:r>
              <a:rPr lang="en-GB" sz="2100" b="1">
                <a:latin typeface="Georgia"/>
                <a:ea typeface="Georgia"/>
                <a:cs typeface="Georgia"/>
                <a:sym typeface="Georgia"/>
              </a:rPr>
              <a:t>Interactive Quizzes</a:t>
            </a:r>
            <a:r>
              <a:rPr lang="en-GB" sz="2100">
                <a:latin typeface="Georgia"/>
                <a:ea typeface="Georgia"/>
                <a:cs typeface="Georgia"/>
                <a:sym typeface="Georgia"/>
              </a:rPr>
              <a:t> feature utilizes </a:t>
            </a:r>
            <a:r>
              <a:rPr lang="en-GB" sz="2100" b="1">
                <a:latin typeface="Georgia"/>
                <a:ea typeface="Georgia"/>
                <a:cs typeface="Georgia"/>
                <a:sym typeface="Georgia"/>
              </a:rPr>
              <a:t>generative AI</a:t>
            </a:r>
            <a:r>
              <a:rPr lang="en-GB" sz="2100">
                <a:latin typeface="Georgia"/>
                <a:ea typeface="Georgia"/>
                <a:cs typeface="Georgia"/>
                <a:sym typeface="Georgia"/>
              </a:rPr>
              <a:t> to dynamically create quizzes tailored to the learner's current knowledge level. These quizzes help students test their understanding of exoplanets, offering instant feedback. The AI-generated questions are diverse, ranging from multiple-choice to true/false, with explanations for each answer, making it an interactive and valuable tool for students who want to solidify their grasp of space science concepts.</a:t>
            </a:r>
            <a:br>
              <a:rPr lang="en-GB" sz="2000">
                <a:solidFill>
                  <a:srgbClr val="000000"/>
                </a:solidFill>
                <a:latin typeface="Georgia"/>
                <a:ea typeface="Georgia"/>
                <a:cs typeface="Georgia"/>
                <a:sym typeface="Georgia"/>
              </a:rPr>
            </a:br>
            <a:endParaRPr sz="2000">
              <a:solidFill>
                <a:srgbClr val="000000"/>
              </a:solidFill>
              <a:latin typeface="Georgia"/>
              <a:ea typeface="Georgia"/>
              <a:cs typeface="Georgia"/>
              <a:sym typeface="Georgia"/>
            </a:endParaRPr>
          </a:p>
          <a:p>
            <a:pPr marL="0" lvl="0" indent="0" algn="l" rtl="0">
              <a:spcBef>
                <a:spcPts val="1200"/>
              </a:spcBef>
              <a:spcAft>
                <a:spcPts val="0"/>
              </a:spcAft>
              <a:buNone/>
            </a:pPr>
            <a:br>
              <a:rPr lang="en-GB" sz="2000">
                <a:solidFill>
                  <a:srgbClr val="000000"/>
                </a:solidFill>
                <a:latin typeface="Arial"/>
                <a:ea typeface="Arial"/>
                <a:cs typeface="Arial"/>
                <a:sym typeface="Arial"/>
              </a:rPr>
            </a:br>
            <a:endParaRPr sz="2000">
              <a:solidFill>
                <a:srgbClr val="000000"/>
              </a:solidFill>
              <a:latin typeface="Arial"/>
              <a:ea typeface="Arial"/>
              <a:cs typeface="Arial"/>
              <a:sym typeface="Arial"/>
            </a:endParaRPr>
          </a:p>
          <a:p>
            <a:pPr marL="0" lvl="0" indent="0" algn="l" rtl="0">
              <a:spcBef>
                <a:spcPts val="1200"/>
              </a:spcBef>
              <a:spcAft>
                <a:spcPts val="1200"/>
              </a:spcAft>
              <a:buNone/>
            </a:pPr>
            <a:br>
              <a:rPr lang="en-GB" sz="2000" b="1">
                <a:solidFill>
                  <a:srgbClr val="000000"/>
                </a:solidFill>
                <a:latin typeface="Arial"/>
                <a:ea typeface="Arial"/>
                <a:cs typeface="Arial"/>
                <a:sym typeface="Arial"/>
              </a:rPr>
            </a:br>
            <a:br>
              <a:rPr lang="en-GB" sz="2000" b="1">
                <a:solidFill>
                  <a:srgbClr val="000000"/>
                </a:solidFill>
                <a:latin typeface="Arial"/>
                <a:ea typeface="Arial"/>
                <a:cs typeface="Arial"/>
                <a:sym typeface="Arial"/>
              </a:rPr>
            </a:br>
            <a:br>
              <a:rPr lang="en-GB" sz="2000" b="1">
                <a:solidFill>
                  <a:srgbClr val="000000"/>
                </a:solidFill>
                <a:latin typeface="Arial"/>
                <a:ea typeface="Arial"/>
                <a:cs typeface="Arial"/>
                <a:sym typeface="Arial"/>
              </a:rPr>
            </a:br>
            <a:br>
              <a:rPr lang="en-GB" sz="2000" b="1">
                <a:solidFill>
                  <a:srgbClr val="000000"/>
                </a:solidFill>
                <a:latin typeface="Arial"/>
                <a:ea typeface="Arial"/>
                <a:cs typeface="Arial"/>
                <a:sym typeface="Arial"/>
              </a:rPr>
            </a:br>
            <a:br>
              <a:rPr lang="en-GB" sz="2000" b="1">
                <a:solidFill>
                  <a:srgbClr val="000000"/>
                </a:solidFill>
                <a:latin typeface="Arial"/>
                <a:ea typeface="Arial"/>
                <a:cs typeface="Arial"/>
                <a:sym typeface="Arial"/>
              </a:rPr>
            </a:br>
            <a:br>
              <a:rPr lang="en-GB" sz="2000" b="1">
                <a:solidFill>
                  <a:srgbClr val="000000"/>
                </a:solidFill>
                <a:latin typeface="Arial"/>
                <a:ea typeface="Arial"/>
                <a:cs typeface="Arial"/>
                <a:sym typeface="Arial"/>
              </a:rPr>
            </a:br>
            <a:r>
              <a:rPr lang="en-GB" sz="2000" b="1" i="1">
                <a:solidFill>
                  <a:srgbClr val="000000"/>
                </a:solidFill>
                <a:latin typeface="Georgia"/>
                <a:ea typeface="Georgia"/>
                <a:cs typeface="Georgia"/>
                <a:sym typeface="Georgia"/>
              </a:rPr>
              <a:t>Quiz On Methods of discovering Exoplanets</a:t>
            </a:r>
            <a:endParaRPr sz="2100" i="1">
              <a:latin typeface="Georgia"/>
              <a:ea typeface="Georgia"/>
              <a:cs typeface="Georgia"/>
              <a:sym typeface="Georgia"/>
            </a:endParaRPr>
          </a:p>
        </p:txBody>
      </p:sp>
      <p:sp>
        <p:nvSpPr>
          <p:cNvPr id="85" name="Google Shape;85;p16"/>
          <p:cNvSpPr txBox="1"/>
          <p:nvPr/>
        </p:nvSpPr>
        <p:spPr>
          <a:xfrm>
            <a:off x="8640525" y="2035450"/>
            <a:ext cx="8640300" cy="8251500"/>
          </a:xfrm>
          <a:prstGeom prst="rect">
            <a:avLst/>
          </a:prstGeom>
          <a:noFill/>
          <a:ln>
            <a:noFill/>
          </a:ln>
        </p:spPr>
        <p:txBody>
          <a:bodyPr spcFirstLastPara="1" wrap="square" lIns="91425" tIns="91425" rIns="91425" bIns="91425" anchor="t" anchorCtr="0">
            <a:noAutofit/>
          </a:bodyPr>
          <a:lstStyle/>
          <a:p>
            <a:pPr marL="0" lvl="0" indent="0" algn="l" rtl="0">
              <a:lnSpc>
                <a:spcPct val="138000"/>
              </a:lnSpc>
              <a:spcBef>
                <a:spcPts val="1200"/>
              </a:spcBef>
              <a:spcAft>
                <a:spcPts val="0"/>
              </a:spcAft>
              <a:buNone/>
            </a:pPr>
            <a:r>
              <a:rPr lang="en-GB" sz="3000" b="1" u="sng">
                <a:latin typeface="Georgia"/>
                <a:ea typeface="Georgia"/>
                <a:cs typeface="Georgia"/>
                <a:sym typeface="Georgia"/>
              </a:rPr>
              <a:t>Interactive Chatbot Teacher</a:t>
            </a:r>
            <a:br>
              <a:rPr lang="en-GB" sz="2000" b="1"/>
            </a:br>
            <a:r>
              <a:rPr lang="en-GB" sz="2100">
                <a:solidFill>
                  <a:schemeClr val="accent3"/>
                </a:solidFill>
                <a:latin typeface="Georgia"/>
                <a:ea typeface="Georgia"/>
                <a:cs typeface="Georgia"/>
                <a:sym typeface="Georgia"/>
              </a:rPr>
              <a:t>The </a:t>
            </a:r>
            <a:r>
              <a:rPr lang="en-GB" sz="2100" b="1">
                <a:solidFill>
                  <a:schemeClr val="accent3"/>
                </a:solidFill>
                <a:latin typeface="Georgia"/>
                <a:ea typeface="Georgia"/>
                <a:cs typeface="Georgia"/>
                <a:sym typeface="Georgia"/>
              </a:rPr>
              <a:t>Interactive Chatbot Teacher</a:t>
            </a:r>
            <a:r>
              <a:rPr lang="en-GB" sz="2100">
                <a:solidFill>
                  <a:schemeClr val="accent3"/>
                </a:solidFill>
                <a:latin typeface="Georgia"/>
                <a:ea typeface="Georgia"/>
                <a:cs typeface="Georgia"/>
                <a:sym typeface="Georgia"/>
              </a:rPr>
              <a:t> is a 24/7 virtual assistant, powered by AI, designed to answer questions about exoplanets and the broader universe. Users can engage in real-time conversations to gain explanations about various exoplanetary phenomena, ranging from simple queries like "What is an exoplanet?" to more complex topics like "How do scientists detect planets orbiting distant stars?" This chatbot makes learning feel more personalized and accessible, ensuring users have a knowledgeable companion throughout their exploration.</a:t>
            </a:r>
            <a:endParaRPr sz="2100">
              <a:solidFill>
                <a:schemeClr val="accent3"/>
              </a:solidFill>
              <a:latin typeface="Georgia"/>
              <a:ea typeface="Georgia"/>
              <a:cs typeface="Georgia"/>
              <a:sym typeface="Georgia"/>
            </a:endParaRPr>
          </a:p>
          <a:p>
            <a:pPr marL="0" lvl="0" indent="0" algn="l" rtl="0">
              <a:lnSpc>
                <a:spcPct val="138000"/>
              </a:lnSpc>
              <a:spcBef>
                <a:spcPts val="1200"/>
              </a:spcBef>
              <a:spcAft>
                <a:spcPts val="0"/>
              </a:spcAft>
              <a:buNone/>
            </a:pPr>
            <a:endParaRPr sz="2100">
              <a:latin typeface="Georgia"/>
              <a:ea typeface="Georgia"/>
              <a:cs typeface="Georgia"/>
              <a:sym typeface="Georgia"/>
            </a:endParaRPr>
          </a:p>
          <a:p>
            <a:pPr marL="0" lvl="0" indent="0" algn="l" rtl="0">
              <a:lnSpc>
                <a:spcPct val="138000"/>
              </a:lnSpc>
              <a:spcBef>
                <a:spcPts val="1200"/>
              </a:spcBef>
              <a:spcAft>
                <a:spcPts val="0"/>
              </a:spcAft>
              <a:buNone/>
            </a:pPr>
            <a:endParaRPr sz="2100">
              <a:latin typeface="Georgia"/>
              <a:ea typeface="Georgia"/>
              <a:cs typeface="Georgia"/>
              <a:sym typeface="Georgia"/>
            </a:endParaRPr>
          </a:p>
          <a:p>
            <a:pPr marL="0" lvl="0" indent="0" algn="l" rtl="0">
              <a:lnSpc>
                <a:spcPct val="138000"/>
              </a:lnSpc>
              <a:spcBef>
                <a:spcPts val="1200"/>
              </a:spcBef>
              <a:spcAft>
                <a:spcPts val="0"/>
              </a:spcAft>
              <a:buNone/>
            </a:pPr>
            <a:endParaRPr sz="2100">
              <a:latin typeface="Georgia"/>
              <a:ea typeface="Georgia"/>
              <a:cs typeface="Georgia"/>
              <a:sym typeface="Georgia"/>
            </a:endParaRPr>
          </a:p>
          <a:p>
            <a:pPr marL="0" lvl="0" indent="0" algn="l" rtl="0">
              <a:lnSpc>
                <a:spcPct val="138000"/>
              </a:lnSpc>
              <a:spcBef>
                <a:spcPts val="1200"/>
              </a:spcBef>
              <a:spcAft>
                <a:spcPts val="0"/>
              </a:spcAft>
              <a:buNone/>
            </a:pPr>
            <a:endParaRPr sz="2100">
              <a:latin typeface="Georgia"/>
              <a:ea typeface="Georgia"/>
              <a:cs typeface="Georgia"/>
              <a:sym typeface="Georgia"/>
            </a:endParaRPr>
          </a:p>
          <a:p>
            <a:pPr marL="0" lvl="0" indent="0" algn="l" rtl="0">
              <a:lnSpc>
                <a:spcPct val="138000"/>
              </a:lnSpc>
              <a:spcBef>
                <a:spcPts val="1200"/>
              </a:spcBef>
              <a:spcAft>
                <a:spcPts val="0"/>
              </a:spcAft>
              <a:buNone/>
            </a:pPr>
            <a:endParaRPr sz="2100">
              <a:latin typeface="Georgia"/>
              <a:ea typeface="Georgia"/>
              <a:cs typeface="Georgia"/>
              <a:sym typeface="Georgia"/>
            </a:endParaRPr>
          </a:p>
          <a:p>
            <a:pPr marL="0" lvl="0" indent="0" algn="l" rtl="0">
              <a:lnSpc>
                <a:spcPct val="138000"/>
              </a:lnSpc>
              <a:spcBef>
                <a:spcPts val="1200"/>
              </a:spcBef>
              <a:spcAft>
                <a:spcPts val="0"/>
              </a:spcAft>
              <a:buNone/>
            </a:pPr>
            <a:r>
              <a:rPr lang="en-GB" sz="2100">
                <a:latin typeface="Georgia"/>
                <a:ea typeface="Georgia"/>
                <a:cs typeface="Georgia"/>
                <a:sym typeface="Georgia"/>
              </a:rPr>
              <a:t>   </a:t>
            </a:r>
            <a:r>
              <a:rPr lang="en-GB" sz="2100" i="1">
                <a:latin typeface="Georgia"/>
                <a:ea typeface="Georgia"/>
                <a:cs typeface="Georgia"/>
                <a:sym typeface="Georgia"/>
              </a:rPr>
              <a:t>Chatbot answering questions about the Naming System of an exoplanet</a:t>
            </a:r>
            <a:endParaRPr sz="2100" i="1">
              <a:latin typeface="Georgia"/>
              <a:ea typeface="Georgia"/>
              <a:cs typeface="Georgia"/>
              <a:sym typeface="Georgia"/>
            </a:endParaRPr>
          </a:p>
          <a:p>
            <a:pPr marL="0" lvl="0" indent="0" algn="l" rtl="0">
              <a:spcBef>
                <a:spcPts val="1200"/>
              </a:spcBef>
              <a:spcAft>
                <a:spcPts val="0"/>
              </a:spcAft>
              <a:buNone/>
            </a:pPr>
            <a:endParaRPr sz="3600">
              <a:solidFill>
                <a:schemeClr val="accent3"/>
              </a:solidFill>
              <a:latin typeface="Average"/>
              <a:ea typeface="Average"/>
              <a:cs typeface="Average"/>
              <a:sym typeface="Average"/>
            </a:endParaRPr>
          </a:p>
        </p:txBody>
      </p:sp>
      <p:pic>
        <p:nvPicPr>
          <p:cNvPr id="86" name="Google Shape;86;p16"/>
          <p:cNvPicPr preferRelativeResize="0"/>
          <p:nvPr/>
        </p:nvPicPr>
        <p:blipFill>
          <a:blip r:embed="rId3">
            <a:alphaModFix/>
          </a:blip>
          <a:stretch>
            <a:fillRect/>
          </a:stretch>
        </p:blipFill>
        <p:spPr>
          <a:xfrm>
            <a:off x="385275" y="5646975"/>
            <a:ext cx="6316250" cy="3265700"/>
          </a:xfrm>
          <a:prstGeom prst="rect">
            <a:avLst/>
          </a:prstGeom>
          <a:noFill/>
          <a:ln>
            <a:noFill/>
          </a:ln>
        </p:spPr>
      </p:pic>
      <p:pic>
        <p:nvPicPr>
          <p:cNvPr id="87" name="Google Shape;87;p16"/>
          <p:cNvPicPr preferRelativeResize="0"/>
          <p:nvPr/>
        </p:nvPicPr>
        <p:blipFill>
          <a:blip r:embed="rId4">
            <a:alphaModFix/>
          </a:blip>
          <a:stretch>
            <a:fillRect/>
          </a:stretch>
        </p:blipFill>
        <p:spPr>
          <a:xfrm>
            <a:off x="8844650" y="6225250"/>
            <a:ext cx="7439549" cy="316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fontScale="90000"/>
          </a:bodyPr>
          <a:lstStyle/>
          <a:p>
            <a:pPr marL="0" lvl="0" indent="0" algn="l" rtl="0">
              <a:spcBef>
                <a:spcPts val="0"/>
              </a:spcBef>
              <a:spcAft>
                <a:spcPts val="0"/>
              </a:spcAft>
              <a:buNone/>
            </a:pPr>
            <a:r>
              <a:rPr lang="en-GB">
                <a:solidFill>
                  <a:srgbClr val="FFFFFF"/>
                </a:solidFill>
              </a:rPr>
              <a:t>Data Sources and Accuracy</a:t>
            </a:r>
            <a:endParaRPr/>
          </a:p>
        </p:txBody>
      </p:sp>
      <p:sp>
        <p:nvSpPr>
          <p:cNvPr id="93" name="Google Shape;93;p17"/>
          <p:cNvSpPr txBox="1">
            <a:spLocks noGrp="1"/>
          </p:cNvSpPr>
          <p:nvPr>
            <p:ph type="body" idx="1"/>
          </p:nvPr>
        </p:nvSpPr>
        <p:spPr>
          <a:xfrm>
            <a:off x="623400" y="2304950"/>
            <a:ext cx="17041200" cy="7185900"/>
          </a:xfrm>
          <a:prstGeom prst="rect">
            <a:avLst/>
          </a:prstGeom>
        </p:spPr>
        <p:txBody>
          <a:bodyPr spcFirstLastPara="1" wrap="square" lIns="182850" tIns="182850" rIns="182850" bIns="182850" anchor="t" anchorCtr="0">
            <a:normAutofit lnSpcReduction="20000"/>
          </a:bodyPr>
          <a:lstStyle/>
          <a:p>
            <a:pPr marL="0" lvl="0" indent="0" algn="l" rtl="0">
              <a:spcBef>
                <a:spcPts val="0"/>
              </a:spcBef>
              <a:spcAft>
                <a:spcPts val="0"/>
              </a:spcAft>
              <a:buNone/>
            </a:pPr>
            <a:r>
              <a:rPr lang="en-GB"/>
              <a:t>We endeavoured to make our work as reliable as possible which is why we made sure to get the necessary information and data needed for the project from the right sources. This Include:</a:t>
            </a:r>
            <a:endParaRPr/>
          </a:p>
          <a:p>
            <a:pPr marL="457200" lvl="0" indent="-457200" algn="l" rtl="0">
              <a:spcBef>
                <a:spcPts val="2400"/>
              </a:spcBef>
              <a:spcAft>
                <a:spcPts val="0"/>
              </a:spcAft>
              <a:buSzPts val="3600"/>
              <a:buChar char="●"/>
            </a:pPr>
            <a:r>
              <a:rPr lang="en-GB"/>
              <a:t>Nasa Exoplanet Page(</a:t>
            </a:r>
            <a:r>
              <a:rPr lang="en-GB" u="sng">
                <a:solidFill>
                  <a:schemeClr val="hlink"/>
                </a:solidFill>
                <a:hlinkClick r:id="rId3"/>
              </a:rPr>
              <a:t>https://science.nasa.gov/exoplanets/</a:t>
            </a:r>
            <a:r>
              <a:rPr lang="en-GB"/>
              <a:t>):</a:t>
            </a:r>
            <a:endParaRPr/>
          </a:p>
          <a:p>
            <a:pPr marL="457200" lvl="0" indent="0" algn="l" rtl="0">
              <a:spcBef>
                <a:spcPts val="2400"/>
              </a:spcBef>
              <a:spcAft>
                <a:spcPts val="0"/>
              </a:spcAft>
              <a:buNone/>
            </a:pPr>
            <a:r>
              <a:rPr lang="en-GB"/>
              <a:t>This resource provided us with the proper foundational concepts about exoplanets and allowed us(the team) to gain the proper knowledge base we would need to work on our project.</a:t>
            </a:r>
            <a:endParaRPr/>
          </a:p>
          <a:p>
            <a:pPr marL="457200" lvl="0" indent="-457200" algn="l" rtl="0">
              <a:spcBef>
                <a:spcPts val="2400"/>
              </a:spcBef>
              <a:spcAft>
                <a:spcPts val="0"/>
              </a:spcAft>
              <a:buSzPts val="3600"/>
              <a:buChar char="●"/>
            </a:pPr>
            <a:r>
              <a:rPr lang="en-GB"/>
              <a:t>Nasa Exoplanet Archive(</a:t>
            </a:r>
            <a:r>
              <a:rPr lang="en-GB" u="sng">
                <a:solidFill>
                  <a:schemeClr val="hlink"/>
                </a:solidFill>
                <a:hlinkClick r:id="rId4"/>
              </a:rPr>
              <a:t>https://exoplanetarchive.ipac.caltech.edu/</a:t>
            </a:r>
            <a:r>
              <a:rPr lang="en-GB"/>
              <a:t>):</a:t>
            </a:r>
            <a:endParaRPr/>
          </a:p>
          <a:p>
            <a:pPr marL="0" lvl="0" indent="0" algn="l" rtl="0">
              <a:spcBef>
                <a:spcPts val="2400"/>
              </a:spcBef>
              <a:spcAft>
                <a:spcPts val="2400"/>
              </a:spcAft>
              <a:buNone/>
            </a:pPr>
            <a:r>
              <a:rPr lang="en-GB"/>
              <a:t>    Provided us with readily available data on exoplanet features for us to integrate into our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fontScale="90000"/>
          </a:bodyPr>
          <a:lstStyle/>
          <a:p>
            <a:pPr marL="0" lvl="0" indent="0" algn="l" rtl="0">
              <a:spcBef>
                <a:spcPts val="0"/>
              </a:spcBef>
              <a:spcAft>
                <a:spcPts val="0"/>
              </a:spcAft>
              <a:buNone/>
            </a:pPr>
            <a:r>
              <a:rPr lang="en-GB"/>
              <a:t>Additional Features and Upgrades</a:t>
            </a:r>
            <a:endParaRPr/>
          </a:p>
        </p:txBody>
      </p:sp>
      <p:sp>
        <p:nvSpPr>
          <p:cNvPr id="99" name="Google Shape;99;p18"/>
          <p:cNvSpPr txBox="1">
            <a:spLocks noGrp="1"/>
          </p:cNvSpPr>
          <p:nvPr>
            <p:ph type="body" idx="1"/>
          </p:nvPr>
        </p:nvSpPr>
        <p:spPr>
          <a:xfrm>
            <a:off x="623400" y="2304950"/>
            <a:ext cx="17041200" cy="7696200"/>
          </a:xfrm>
          <a:prstGeom prst="rect">
            <a:avLst/>
          </a:prstGeom>
        </p:spPr>
        <p:txBody>
          <a:bodyPr spcFirstLastPara="1" wrap="square" lIns="182850" tIns="182850" rIns="182850" bIns="182850" anchor="t" anchorCtr="0">
            <a:normAutofit lnSpcReduction="20000"/>
          </a:bodyPr>
          <a:lstStyle/>
          <a:p>
            <a:pPr marL="457200" lvl="0" indent="-520700" algn="l" rtl="0">
              <a:lnSpc>
                <a:spcPct val="138000"/>
              </a:lnSpc>
              <a:spcBef>
                <a:spcPts val="0"/>
              </a:spcBef>
              <a:spcAft>
                <a:spcPts val="0"/>
              </a:spcAft>
              <a:buSzPts val="4600"/>
              <a:buChar char="●"/>
            </a:pPr>
            <a:r>
              <a:rPr lang="en-GB" sz="3000" b="1"/>
              <a:t>Data Visualizations (Additional Feature)</a:t>
            </a:r>
            <a:endParaRPr sz="3000" b="1"/>
          </a:p>
          <a:p>
            <a:pPr marL="457200" lvl="0" indent="0" algn="l" rtl="0">
              <a:lnSpc>
                <a:spcPct val="120000"/>
              </a:lnSpc>
              <a:spcBef>
                <a:spcPts val="0"/>
              </a:spcBef>
              <a:spcAft>
                <a:spcPts val="0"/>
              </a:spcAft>
              <a:buNone/>
            </a:pPr>
            <a:r>
              <a:rPr lang="en-GB" sz="3000"/>
              <a:t>Using data from </a:t>
            </a:r>
            <a:r>
              <a:rPr lang="en-GB" sz="3000" b="1"/>
              <a:t>NASA’s  Exoplanet Archive</a:t>
            </a:r>
            <a:r>
              <a:rPr lang="en-GB" sz="3000"/>
              <a:t>, ExoExplorer creates </a:t>
            </a:r>
            <a:r>
              <a:rPr lang="en-GB" sz="3000" b="1"/>
              <a:t>interactive visualizations</a:t>
            </a:r>
            <a:r>
              <a:rPr lang="en-GB" sz="3000"/>
              <a:t> that allow users to explore exoplanetary features like detection methods, distance from Earth, and planetary types. These visualizations include bar charts, scatter plots, and histograms that are dynamically generated to help users visually compare and analyze exoplanet data. </a:t>
            </a: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endParaRPr sz="3000"/>
          </a:p>
          <a:p>
            <a:pPr marL="457200" lvl="0" indent="0" algn="l" rtl="0">
              <a:lnSpc>
                <a:spcPct val="120000"/>
              </a:lnSpc>
              <a:spcBef>
                <a:spcPts val="0"/>
              </a:spcBef>
              <a:spcAft>
                <a:spcPts val="0"/>
              </a:spcAft>
              <a:buNone/>
            </a:pPr>
            <a:br>
              <a:rPr lang="en-GB" sz="3000"/>
            </a:br>
            <a:br>
              <a:rPr lang="en-GB" sz="3000"/>
            </a:br>
            <a:endParaRPr sz="3000"/>
          </a:p>
          <a:p>
            <a:pPr marL="457200" lvl="0" indent="0" algn="l" rtl="0">
              <a:spcBef>
                <a:spcPts val="0"/>
              </a:spcBef>
              <a:spcAft>
                <a:spcPts val="0"/>
              </a:spcAft>
              <a:buNone/>
            </a:pPr>
            <a:r>
              <a:rPr lang="en-GB" i="1"/>
              <a:t>Coming soon </a:t>
            </a:r>
            <a:endParaRPr i="1"/>
          </a:p>
        </p:txBody>
      </p:sp>
      <p:pic>
        <p:nvPicPr>
          <p:cNvPr id="100" name="Google Shape;100;p18"/>
          <p:cNvPicPr preferRelativeResize="0"/>
          <p:nvPr/>
        </p:nvPicPr>
        <p:blipFill>
          <a:blip r:embed="rId3">
            <a:alphaModFix/>
          </a:blip>
          <a:stretch>
            <a:fillRect/>
          </a:stretch>
        </p:blipFill>
        <p:spPr>
          <a:xfrm>
            <a:off x="1040975" y="5483675"/>
            <a:ext cx="8824224" cy="369977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Custom</PresentationFormat>
  <Paragraphs>59</Paragraphs>
  <Slides>6</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Oswald</vt:lpstr>
      <vt:lpstr>Georgia</vt:lpstr>
      <vt:lpstr>Arial</vt:lpstr>
      <vt:lpstr>Average</vt:lpstr>
      <vt:lpstr>Slate</vt:lpstr>
      <vt:lpstr>The Team</vt:lpstr>
      <vt:lpstr>Purpose</vt:lpstr>
      <vt:lpstr>Features</vt:lpstr>
      <vt:lpstr>Features Contd.</vt:lpstr>
      <vt:lpstr>Data Sources and Accuracy</vt:lpstr>
      <vt:lpstr>Additional Features and Upgrades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Team</dc:title>
  <cp:lastModifiedBy>Emmanuel Adesipe</cp:lastModifiedBy>
  <cp:revision>1</cp:revision>
  <dcterms:modified xsi:type="dcterms:W3CDTF">2024-10-06T22:55:10Z</dcterms:modified>
</cp:coreProperties>
</file>